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84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85" r:id="rId15"/>
    <p:sldId id="268" r:id="rId16"/>
    <p:sldId id="269" r:id="rId17"/>
    <p:sldId id="270" r:id="rId18"/>
    <p:sldId id="271" r:id="rId19"/>
    <p:sldId id="286" r:id="rId20"/>
    <p:sldId id="287" r:id="rId21"/>
    <p:sldId id="288" r:id="rId22"/>
    <p:sldId id="290" r:id="rId23"/>
    <p:sldId id="292" r:id="rId24"/>
    <p:sldId id="278" r:id="rId25"/>
    <p:sldId id="291" r:id="rId26"/>
    <p:sldId id="279" r:id="rId27"/>
    <p:sldId id="280" r:id="rId28"/>
    <p:sldId id="281" r:id="rId29"/>
    <p:sldId id="28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84" d="100"/>
          <a:sy n="84" d="100"/>
        </p:scale>
        <p:origin x="14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02.12.2021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osnovakniga.ru/art/multimedijnaya__prezentatsiya_k_uroku_pravila_sozdaniya_i_tipitchnye_oshibki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642918"/>
            <a:ext cx="1857388" cy="612793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3568" y="260648"/>
            <a:ext cx="7704856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 smtClean="0">
              <a:latin typeface="Bookman Old Style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</a:rPr>
              <a:t> Мультимедийная презентация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</a:rPr>
              <a:t>(правила создания и типичные ошибки)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060848"/>
            <a:ext cx="7286676" cy="504056"/>
          </a:xfrm>
        </p:spPr>
        <p:txBody>
          <a:bodyPr>
            <a:noAutofit/>
          </a:bodyPr>
          <a:lstStyle/>
          <a:p>
            <a:pPr hangingPunct="0"/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Содержание:</a:t>
            </a:r>
            <a:b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43608" y="2564904"/>
            <a:ext cx="7344816" cy="3312368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3000" dirty="0" smtClean="0">
                <a:solidFill>
                  <a:schemeClr val="tx1"/>
                </a:solidFill>
                <a:latin typeface="Bookman Old Style" pitchFamily="18" charset="0"/>
              </a:rPr>
              <a:t>Основные принципы разработки презентации. </a:t>
            </a:r>
          </a:p>
          <a:p>
            <a:pPr algn="l">
              <a:buFont typeface="Wingdings" pitchFamily="2" charset="2"/>
              <a:buChar char="ü"/>
            </a:pPr>
            <a:r>
              <a:rPr lang="ru-RU" sz="3000" dirty="0" smtClean="0">
                <a:solidFill>
                  <a:schemeClr val="tx1"/>
                </a:solidFill>
                <a:latin typeface="Bookman Old Style" pitchFamily="18" charset="0"/>
              </a:rPr>
              <a:t>Типовые правила подготовки презентации.</a:t>
            </a:r>
          </a:p>
          <a:p>
            <a:pPr algn="l">
              <a:buFont typeface="Wingdings" pitchFamily="2" charset="2"/>
              <a:buChar char="ü"/>
            </a:pPr>
            <a:r>
              <a:rPr lang="ru-RU" sz="3000" dirty="0" smtClean="0">
                <a:solidFill>
                  <a:schemeClr val="tx1"/>
                </a:solidFill>
                <a:latin typeface="Bookman Old Style" pitchFamily="18" charset="0"/>
              </a:rPr>
              <a:t>Структура и формы представления информации.</a:t>
            </a:r>
          </a:p>
          <a:p>
            <a:pPr algn="l">
              <a:buFont typeface="Wingdings" pitchFamily="2" charset="2"/>
              <a:buChar char="ü"/>
            </a:pPr>
            <a:r>
              <a:rPr lang="ru-RU" sz="3000" dirty="0" smtClean="0">
                <a:solidFill>
                  <a:schemeClr val="tx1"/>
                </a:solidFill>
                <a:latin typeface="Bookman Old Style" pitchFamily="18" charset="0"/>
              </a:rPr>
              <a:t>Ошибки стиля и оформления </a:t>
            </a:r>
            <a:r>
              <a:rPr lang="ru-RU" dirty="0" smtClean="0">
                <a:latin typeface="Bookman Old Style" pitchFamily="18" charset="0"/>
              </a:rPr>
              <a:t/>
            </a:r>
            <a:br>
              <a:rPr lang="ru-RU" dirty="0" smtClean="0">
                <a:latin typeface="Bookman Old Style" pitchFamily="18" charset="0"/>
              </a:rPr>
            </a:b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700809"/>
            <a:ext cx="7286676" cy="864096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solidFill>
                  <a:srgbClr val="C00000"/>
                </a:solidFill>
                <a:latin typeface="Bookman Old Style" pitchFamily="18" charset="0"/>
              </a:rPr>
              <a:t>Мультимедийная</a:t>
            </a:r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 презентация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2708920"/>
            <a:ext cx="7416824" cy="2829870"/>
          </a:xfrm>
        </p:spPr>
        <p:txBody>
          <a:bodyPr>
            <a:normAutofit fontScale="85000" lnSpcReduction="20000"/>
          </a:bodyPr>
          <a:lstStyle/>
          <a:p>
            <a:pPr hangingPunct="0"/>
            <a:r>
              <a:rPr lang="ru-RU" sz="3300" dirty="0" smtClean="0">
                <a:solidFill>
                  <a:schemeClr val="tx1"/>
                </a:solidFill>
                <a:latin typeface="Bookman Old Style" pitchFamily="18" charset="0"/>
              </a:rPr>
              <a:t>«Презентация" — (лат. </a:t>
            </a:r>
            <a:r>
              <a:rPr lang="ru-RU" sz="3300" dirty="0" err="1" smtClean="0">
                <a:solidFill>
                  <a:schemeClr val="tx1"/>
                </a:solidFill>
                <a:latin typeface="Bookman Old Style" pitchFamily="18" charset="0"/>
              </a:rPr>
              <a:t>praesentatio</a:t>
            </a:r>
            <a:r>
              <a:rPr lang="ru-RU" sz="3300" dirty="0" smtClean="0">
                <a:solidFill>
                  <a:schemeClr val="tx1"/>
                </a:solidFill>
                <a:latin typeface="Bookman Old Style" pitchFamily="18" charset="0"/>
              </a:rPr>
              <a:t>) — представление чего-либо нового.  </a:t>
            </a:r>
          </a:p>
          <a:p>
            <a:pPr hangingPunct="0"/>
            <a:endParaRPr lang="ru-RU" sz="33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hangingPunct="0"/>
            <a:r>
              <a:rPr lang="ru-RU" sz="3300" dirty="0" err="1" smtClean="0">
                <a:solidFill>
                  <a:schemeClr val="tx1"/>
                </a:solidFill>
                <a:latin typeface="Bookman Old Style" pitchFamily="18" charset="0"/>
              </a:rPr>
              <a:t>Мультимедийная</a:t>
            </a:r>
            <a:r>
              <a:rPr lang="ru-RU" sz="3300" dirty="0" smtClean="0">
                <a:solidFill>
                  <a:schemeClr val="tx1"/>
                </a:solidFill>
                <a:latin typeface="Bookman Old Style" pitchFamily="18" charset="0"/>
              </a:rPr>
              <a:t> презентация – это представление чего-либо нового с использованием </a:t>
            </a:r>
            <a:r>
              <a:rPr lang="ru-RU" sz="3300" dirty="0" err="1" smtClean="0">
                <a:solidFill>
                  <a:schemeClr val="tx1"/>
                </a:solidFill>
                <a:latin typeface="Bookman Old Style" pitchFamily="18" charset="0"/>
              </a:rPr>
              <a:t>мультимедийных</a:t>
            </a:r>
            <a:r>
              <a:rPr lang="ru-RU" sz="3300" dirty="0" smtClean="0">
                <a:solidFill>
                  <a:schemeClr val="tx1"/>
                </a:solidFill>
                <a:latin typeface="Bookman Old Style" pitchFamily="18" charset="0"/>
              </a:rPr>
              <a:t> технологий. </a:t>
            </a:r>
          </a:p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700809"/>
            <a:ext cx="7286676" cy="86409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Основные принципы разработки презентации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2780928"/>
            <a:ext cx="7416824" cy="3384376"/>
          </a:xfrm>
        </p:spPr>
        <p:txBody>
          <a:bodyPr>
            <a:normAutofit fontScale="92500" lnSpcReduction="20000"/>
          </a:bodyPr>
          <a:lstStyle/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Оптимальный объем</a:t>
            </a:r>
          </a:p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Доступность </a:t>
            </a:r>
          </a:p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Научность </a:t>
            </a:r>
          </a:p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Разнообразие форм</a:t>
            </a:r>
          </a:p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Учет особенности восприятия  информации с экрана</a:t>
            </a:r>
          </a:p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Занимательность</a:t>
            </a:r>
          </a:p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Эстетичность</a:t>
            </a:r>
          </a:p>
          <a:p>
            <a:pPr algn="l" hangingPunct="0">
              <a:buFont typeface="Wingdings" pitchFamily="2" charset="2"/>
              <a:buChar char="ü"/>
            </a:pPr>
            <a:r>
              <a:rPr lang="ru-RU" sz="2600" dirty="0" smtClean="0">
                <a:solidFill>
                  <a:schemeClr val="tx1"/>
                </a:solidFill>
                <a:latin typeface="Bookman Old Style" pitchFamily="18" charset="0"/>
              </a:rPr>
              <a:t>Динамичность</a:t>
            </a:r>
          </a:p>
          <a:p>
            <a:pPr algn="l" hangingPunct="0">
              <a:buFont typeface="Wingdings" pitchFamily="2" charset="2"/>
              <a:buChar char="ü"/>
            </a:pPr>
            <a:endParaRPr lang="ru-RU" sz="24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0811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Равноправные предназначения презентации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3140968"/>
            <a:ext cx="7416824" cy="266429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Bookman Old Style" pitchFamily="18" charset="0"/>
              </a:rPr>
              <a:t>Первое</a:t>
            </a:r>
            <a:r>
              <a:rPr lang="ru-RU" sz="2000" dirty="0" smtClean="0">
                <a:solidFill>
                  <a:schemeClr val="tx1"/>
                </a:solidFill>
                <a:latin typeface="Bookman Old Style" pitchFamily="18" charset="0"/>
              </a:rPr>
              <a:t> - 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облегчить процесс усвоения материала учениками, создать целостный образ изучаемого на уроке предмета. </a:t>
            </a:r>
          </a:p>
          <a:p>
            <a:pPr algn="just"/>
            <a:endParaRPr lang="ru-RU" sz="20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Bookman Old Style" pitchFamily="18" charset="0"/>
              </a:rPr>
              <a:t>Второе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 - облегчить процесс подачи материала для учителя.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0811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Типовые правила подготовки презентации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996952"/>
            <a:ext cx="7560840" cy="302433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Организационный момент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Мотивация учебной деятельности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Усвоение нового материала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Закрепление нового материала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Итоги занятия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Домашнее задание</a:t>
            </a:r>
          </a:p>
          <a:p>
            <a:pPr algn="just">
              <a:buFont typeface="Wingdings" pitchFamily="2" charset="2"/>
              <a:buChar char="ü"/>
            </a:pPr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95736" y="764704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276872"/>
            <a:ext cx="7286676" cy="230425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Структура и формы представления информации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63688" y="2204864"/>
            <a:ext cx="5904656" cy="36004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/>
                </a:solidFill>
                <a:latin typeface="Bookman Old Style" pitchFamily="18" charset="0"/>
              </a:rPr>
              <a:t>Титульный лист</a:t>
            </a: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(содержит название проекта или темы урока ,беседы). 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1916832"/>
            <a:ext cx="7416824" cy="3888432"/>
          </a:xfrm>
        </p:spPr>
        <p:txBody>
          <a:bodyPr>
            <a:normAutofit/>
          </a:bodyPr>
          <a:lstStyle/>
          <a:p>
            <a:endParaRPr lang="ru-RU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Bookman Old Style" pitchFamily="18" charset="0"/>
            </a:endParaRPr>
          </a:p>
          <a:p>
            <a:endParaRPr lang="ru-RU" sz="2000" dirty="0" smtClean="0">
              <a:solidFill>
                <a:schemeClr val="tx2">
                  <a:lumMod val="60000"/>
                  <a:lumOff val="40000"/>
                </a:schemeClr>
              </a:solidFill>
              <a:latin typeface="Bookman Old Style" pitchFamily="18" charset="0"/>
            </a:endParaRPr>
          </a:p>
          <a:p>
            <a:r>
              <a:rPr lang="ru-RU" sz="3600" dirty="0" smtClean="0">
                <a:solidFill>
                  <a:schemeClr val="tx2"/>
                </a:solidFill>
                <a:latin typeface="Bookman Old Style" pitchFamily="18" charset="0"/>
              </a:rPr>
              <a:t>Оглавление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(при наличии в презентации разделов, </a:t>
            </a:r>
            <a:r>
              <a:rPr lang="ru-RU" sz="2400" dirty="0" err="1" smtClean="0">
                <a:solidFill>
                  <a:schemeClr val="tx1"/>
                </a:solidFill>
                <a:latin typeface="Bookman Old Style" pitchFamily="18" charset="0"/>
              </a:rPr>
              <a:t>подтем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) с гиперссылками на разделы / </a:t>
            </a:r>
            <a:r>
              <a:rPr lang="ru-RU" sz="2400" dirty="0" err="1" smtClean="0">
                <a:solidFill>
                  <a:schemeClr val="tx1"/>
                </a:solidFill>
                <a:latin typeface="Bookman Old Style" pitchFamily="18" charset="0"/>
              </a:rPr>
              <a:t>подтемы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 презентации).</a:t>
            </a:r>
            <a:r>
              <a:rPr lang="ru-RU" sz="2400" b="1" dirty="0" smtClean="0">
                <a:solidFill>
                  <a:schemeClr val="tx1"/>
                </a:solidFill>
                <a:latin typeface="Bookman Old Style" pitchFamily="18" charset="0"/>
              </a:rPr>
              <a:t> </a:t>
            </a:r>
            <a:endParaRPr lang="ru-RU" sz="2400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276872"/>
            <a:ext cx="7416824" cy="352839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/>
                </a:solidFill>
                <a:latin typeface="Bookman Old Style" pitchFamily="18" charset="0"/>
              </a:rPr>
              <a:t>Слайды презентации</a:t>
            </a:r>
          </a:p>
          <a:p>
            <a:endParaRPr lang="ru-RU" sz="20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(согласно оглавлению по разделам и </a:t>
            </a:r>
            <a:r>
              <a:rPr lang="ru-RU" sz="2400" dirty="0" err="1" smtClean="0">
                <a:solidFill>
                  <a:schemeClr val="tx1"/>
                </a:solidFill>
                <a:latin typeface="Bookman Old Style" pitchFamily="18" charset="0"/>
              </a:rPr>
              <a:t>подтемам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).</a:t>
            </a:r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16824" cy="36724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/>
                </a:solidFill>
                <a:latin typeface="Bookman Old Style" pitchFamily="18" charset="0"/>
              </a:rPr>
              <a:t>Заключение, обобщения, выводы, проверка знаний 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Bookman Old Style" pitchFamily="18" charset="0"/>
              </a:rPr>
              <a:t>(Вопросы и задания для работы в классе, тесты, игры, упражнения, </a:t>
            </a:r>
            <a:r>
              <a:rPr lang="ru-RU" sz="2800" dirty="0" err="1" smtClean="0">
                <a:solidFill>
                  <a:schemeClr val="tx1"/>
                </a:solidFill>
                <a:latin typeface="Bookman Old Style" pitchFamily="18" charset="0"/>
              </a:rPr>
              <a:t>кросворды</a:t>
            </a:r>
            <a:r>
              <a:rPr lang="ru-RU" sz="2800" dirty="0" smtClean="0">
                <a:solidFill>
                  <a:schemeClr val="tx1"/>
                </a:solidFill>
                <a:latin typeface="Bookman Old Style" pitchFamily="18" charset="0"/>
              </a:rPr>
              <a:t> …)</a:t>
            </a:r>
            <a:endParaRPr lang="ru-RU" sz="28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348880"/>
            <a:ext cx="7416824" cy="208823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/>
                </a:solidFill>
                <a:latin typeface="Bookman Old Style" pitchFamily="18" charset="0"/>
              </a:rPr>
              <a:t>Использованная литература, источники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204864"/>
            <a:ext cx="7416824" cy="2232248"/>
          </a:xfrm>
        </p:spPr>
        <p:txBody>
          <a:bodyPr>
            <a:normAutofit/>
          </a:bodyPr>
          <a:lstStyle/>
          <a:p>
            <a:endParaRPr lang="ru-RU" sz="3600" dirty="0" smtClean="0">
              <a:solidFill>
                <a:schemeClr val="tx2"/>
              </a:solidFill>
              <a:latin typeface="Bookman Old Style" pitchFamily="18" charset="0"/>
            </a:endParaRPr>
          </a:p>
          <a:p>
            <a:r>
              <a:rPr lang="ru-RU" sz="3600" dirty="0" smtClean="0">
                <a:solidFill>
                  <a:schemeClr val="tx2"/>
                </a:solidFill>
                <a:latin typeface="Bookman Old Style" pitchFamily="18" charset="0"/>
              </a:rPr>
              <a:t>Авторская страница</a:t>
            </a:r>
          </a:p>
          <a:p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971600" y="2348880"/>
            <a:ext cx="7488832" cy="1296143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Ошибки стиля и оформления 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0811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/>
                </a:solidFill>
                <a:latin typeface="Bookman Old Style" pitchFamily="18" charset="0"/>
              </a:rPr>
              <a:t>Ошибка1</a:t>
            </a:r>
            <a:endParaRPr lang="ru-RU" sz="3600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924944"/>
            <a:ext cx="7416824" cy="288032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ü"/>
            </a:pPr>
            <a:endParaRPr lang="ru-RU" sz="2400" dirty="0" smtClean="0">
              <a:solidFill>
                <a:schemeClr val="tx1"/>
              </a:solidFill>
            </a:endParaRP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Включена информацию о целях,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задачах и типе урока. </a:t>
            </a:r>
          </a:p>
          <a:p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79208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2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55576" y="2708920"/>
            <a:ext cx="7848872" cy="3384376"/>
          </a:xfrm>
        </p:spPr>
        <p:txBody>
          <a:bodyPr>
            <a:noAutofit/>
          </a:bodyPr>
          <a:lstStyle/>
          <a:p>
            <a:pPr lvl="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 Слайд перегружен текстом</a:t>
            </a:r>
          </a:p>
          <a:p>
            <a:pPr lvl="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Не оставлены поля и не сделано выравнивание текста</a:t>
            </a:r>
          </a:p>
          <a:p>
            <a:pPr lvl="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 Использованы шрифты существенно разного размера</a:t>
            </a:r>
          </a:p>
          <a:p>
            <a:pPr lvl="0" algn="l"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Допущены орфографические и стилистические ошибки </a:t>
            </a:r>
          </a:p>
          <a:p>
            <a:endParaRPr lang="ru-RU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0811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3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996952"/>
            <a:ext cx="7416824" cy="2952328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На слайд  вынесены слова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«Проверь»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 «Назови» 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«Докажи»</a:t>
            </a:r>
          </a:p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«Отгадай»</a:t>
            </a:r>
          </a:p>
          <a:p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000241"/>
            <a:ext cx="7286676" cy="8526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4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3212976"/>
            <a:ext cx="7344816" cy="2664296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Слишком пестрый фон со множеством объектов 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Отсутствие связи фона презентации с содержанием </a:t>
            </a:r>
          </a:p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000240"/>
            <a:ext cx="7286676" cy="147002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5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3786190"/>
            <a:ext cx="6400800" cy="1752600"/>
          </a:xfrm>
        </p:spPr>
        <p:txBody>
          <a:bodyPr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Текст сливается с фоном </a:t>
            </a:r>
          </a:p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916833"/>
            <a:ext cx="7286676" cy="79208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6 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27584" y="2780928"/>
            <a:ext cx="7488832" cy="3096344"/>
          </a:xfrm>
        </p:spPr>
        <p:txBody>
          <a:bodyPr>
            <a:normAutofit fontScale="92500"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Ко всем объектам установлены интересные анимационные эффекты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Анимированы  заголовки на слайдах при их смене </a:t>
            </a:r>
          </a:p>
          <a:p>
            <a:pPr lvl="0" algn="just"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Использована анимация для смены слайдов</a:t>
            </a:r>
          </a:p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0811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7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996952"/>
            <a:ext cx="7488832" cy="28803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На слайде использован разный иллюстративный ряд (одновременно фотографии и рисунки)</a:t>
            </a:r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916833"/>
            <a:ext cx="7286676" cy="122413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8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3356992"/>
            <a:ext cx="7488832" cy="2181798"/>
          </a:xfrm>
        </p:spPr>
        <p:txBody>
          <a:bodyPr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На слайде слишком много мелкого текста и мелких рисунков</a:t>
            </a:r>
          </a:p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0811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10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3284984"/>
            <a:ext cx="7200800" cy="2376264"/>
          </a:xfrm>
        </p:spPr>
        <p:txBody>
          <a:bodyPr>
            <a:normAutofit/>
          </a:bodyPr>
          <a:lstStyle/>
          <a:p>
            <a:pPr lvl="0" algn="l"/>
            <a:r>
              <a:rPr lang="ru-RU" sz="3000" dirty="0" smtClean="0">
                <a:solidFill>
                  <a:schemeClr val="tx1"/>
                </a:solidFill>
                <a:latin typeface="Bookman Old Style" pitchFamily="18" charset="0"/>
              </a:rPr>
              <a:t>Изображение слишком растянутое, размытое, нарушены четкость  и пропорции</a:t>
            </a:r>
          </a:p>
          <a:p>
            <a:endParaRPr lang="ru-RU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8012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Ошибка 11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43608" y="3429000"/>
            <a:ext cx="7200800" cy="2160240"/>
          </a:xfrm>
        </p:spPr>
        <p:txBody>
          <a:bodyPr/>
          <a:lstStyle/>
          <a:p>
            <a:pPr lvl="0"/>
            <a:r>
              <a:rPr lang="ru-RU" dirty="0" smtClean="0">
                <a:solidFill>
                  <a:schemeClr val="tx1"/>
                </a:solidFill>
                <a:latin typeface="Bookman Old Style" pitchFamily="18" charset="0"/>
              </a:rPr>
              <a:t>Неравномерное и нерациональное использование пространства</a:t>
            </a:r>
          </a:p>
          <a:p>
            <a:endParaRPr lang="ru-RU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648071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Правила - законы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492896"/>
            <a:ext cx="7488832" cy="3528392"/>
          </a:xfrm>
        </p:spPr>
        <p:txBody>
          <a:bodyPr>
            <a:normAutofit fontScale="55000" lnSpcReduction="20000"/>
          </a:bodyPr>
          <a:lstStyle/>
          <a:p>
            <a:pPr lvl="0" algn="just" hangingPunct="0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Bookman Old Style" pitchFamily="18" charset="0"/>
              </a:rPr>
              <a:t>Структура в целом – титульный лист и т.д.</a:t>
            </a:r>
          </a:p>
          <a:p>
            <a:pPr lvl="0" algn="just" hangingPunct="0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Bookman Old Style" pitchFamily="18" charset="0"/>
              </a:rPr>
              <a:t>Один слайд – один тезис (факт, утверждение).</a:t>
            </a:r>
          </a:p>
          <a:p>
            <a:pPr lvl="0" algn="just" hangingPunct="0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Bookman Old Style" pitchFamily="18" charset="0"/>
              </a:rPr>
              <a:t>Осмысленная анимация. </a:t>
            </a:r>
          </a:p>
          <a:p>
            <a:pPr lvl="0" algn="just" hangingPunct="0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Bookman Old Style" pitchFamily="18" charset="0"/>
              </a:rPr>
              <a:t>Текст + образ (иллюстрация).</a:t>
            </a:r>
          </a:p>
          <a:p>
            <a:pPr lvl="0" algn="just" hangingPunct="0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Bookman Old Style" pitchFamily="18" charset="0"/>
              </a:rPr>
              <a:t>Единообразие должно быть единообразным.</a:t>
            </a:r>
          </a:p>
          <a:p>
            <a:pPr lvl="0" algn="just" hangingPunct="0">
              <a:buFont typeface="Wingdings" pitchFamily="2" charset="2"/>
              <a:buChar char="ü"/>
            </a:pPr>
            <a:r>
              <a:rPr lang="ru-RU" sz="3600" dirty="0" smtClean="0">
                <a:solidFill>
                  <a:schemeClr val="tx1"/>
                </a:solidFill>
                <a:latin typeface="Bookman Old Style" pitchFamily="18" charset="0"/>
              </a:rPr>
              <a:t>Связывайте связанное: группировка связанных между собой элементов, выравнивание - каждый элемент в визуальной связи с соседним, повтор визуальных элементов дизайна - цвета, фигуры и т.д., контраст - не располагать рядом похожие элементы.</a:t>
            </a:r>
          </a:p>
          <a:p>
            <a:pPr algn="just" hangingPunct="0"/>
            <a:r>
              <a:rPr lang="ru-RU" sz="3600" dirty="0" smtClean="0">
                <a:solidFill>
                  <a:schemeClr val="tx1"/>
                </a:solidFill>
                <a:latin typeface="Bookman Old Style" pitchFamily="18" charset="0"/>
              </a:rPr>
              <a:t> </a:t>
            </a:r>
          </a:p>
          <a:p>
            <a:pPr lvl="0" algn="just">
              <a:buFont typeface="Wingdings" pitchFamily="2" charset="2"/>
              <a:buChar char="ü"/>
            </a:pPr>
            <a:endParaRPr lang="ru-RU" sz="2000" dirty="0" smtClean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700809"/>
            <a:ext cx="7286676" cy="72008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Программы - помощники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55576" y="2348880"/>
            <a:ext cx="7704856" cy="3744416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6200" b="1" dirty="0" smtClean="0">
                <a:solidFill>
                  <a:schemeClr val="tx1"/>
                </a:solidFill>
                <a:latin typeface="Bookman Old Style" pitchFamily="18" charset="0"/>
              </a:rPr>
              <a:t>Программы создания презентаций:</a:t>
            </a:r>
          </a:p>
          <a:p>
            <a:pPr lvl="0" algn="l"/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Microsoft Power Point</a:t>
            </a:r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 – универсальное программное средство</a:t>
            </a:r>
          </a:p>
          <a:p>
            <a:pPr lvl="0" algn="l"/>
            <a:r>
              <a:rPr lang="en-US" sz="6200" dirty="0" err="1" smtClean="0">
                <a:solidFill>
                  <a:schemeClr val="tx1"/>
                </a:solidFill>
                <a:latin typeface="Bookman Old Style" pitchFamily="18" charset="0"/>
              </a:rPr>
              <a:t>Prezi</a:t>
            </a:r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.</a:t>
            </a:r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com </a:t>
            </a:r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–  весь материал на одном слайде,  работает только через интернет, обратная связь с пользователем.</a:t>
            </a:r>
          </a:p>
          <a:p>
            <a:pPr algn="l"/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 </a:t>
            </a:r>
          </a:p>
          <a:p>
            <a:pPr algn="l"/>
            <a:r>
              <a:rPr lang="ru-RU" sz="6200" b="1" dirty="0" smtClean="0">
                <a:solidFill>
                  <a:schemeClr val="tx1"/>
                </a:solidFill>
                <a:latin typeface="Bookman Old Style" pitchFamily="18" charset="0"/>
              </a:rPr>
              <a:t>Музыкальное сопровождение:</a:t>
            </a:r>
          </a:p>
          <a:p>
            <a:pPr lvl="0" algn="l"/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Format </a:t>
            </a:r>
            <a:r>
              <a:rPr lang="en-US" sz="6200" dirty="0" err="1" smtClean="0">
                <a:solidFill>
                  <a:schemeClr val="tx1"/>
                </a:solidFill>
                <a:latin typeface="Bookman Old Style" pitchFamily="18" charset="0"/>
              </a:rPr>
              <a:t>Facktorj</a:t>
            </a:r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 – музыкальное сопровождение</a:t>
            </a:r>
          </a:p>
          <a:p>
            <a:pPr lvl="0" algn="l"/>
            <a:r>
              <a:rPr lang="en-US" sz="6200" dirty="0" err="1" smtClean="0">
                <a:solidFill>
                  <a:schemeClr val="tx1"/>
                </a:solidFill>
                <a:latin typeface="Bookman Old Style" pitchFamily="18" charset="0"/>
              </a:rPr>
              <a:t>Audacitj</a:t>
            </a:r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 – музыкальное сопровождение</a:t>
            </a:r>
          </a:p>
          <a:p>
            <a:pPr algn="l"/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 </a:t>
            </a:r>
          </a:p>
          <a:p>
            <a:pPr algn="l"/>
            <a:r>
              <a:rPr lang="ru-RU" sz="6200" b="1" dirty="0" smtClean="0">
                <a:solidFill>
                  <a:schemeClr val="tx1"/>
                </a:solidFill>
                <a:latin typeface="Bookman Old Style" pitchFamily="18" charset="0"/>
              </a:rPr>
              <a:t>Для редактирования фото и рисунков: </a:t>
            </a:r>
          </a:p>
          <a:p>
            <a:pPr lvl="0" algn="l" fontAlgn="base" hangingPunct="0"/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Windows Picture Manager</a:t>
            </a:r>
            <a:endParaRPr lang="ru-RU" sz="62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l" fontAlgn="base" hangingPunct="0"/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Adobe Photoshop </a:t>
            </a:r>
            <a:endParaRPr lang="ru-RU" sz="62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l" fontAlgn="base" hangingPunct="0"/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Corel Draw</a:t>
            </a:r>
            <a:endParaRPr lang="ru-RU" sz="62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ru-RU" sz="6200" b="1" dirty="0" smtClean="0">
                <a:solidFill>
                  <a:schemeClr val="tx1"/>
                </a:solidFill>
                <a:latin typeface="Bookman Old Style" pitchFamily="18" charset="0"/>
              </a:rPr>
              <a:t>Для создания и редактирования видео:</a:t>
            </a:r>
          </a:p>
          <a:p>
            <a:pPr lvl="0" algn="l" fontAlgn="base" hangingPunct="0"/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Windows Movie Maker </a:t>
            </a:r>
            <a:endParaRPr lang="ru-RU" sz="62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l" fontAlgn="base" hangingPunct="0"/>
            <a:r>
              <a:rPr lang="en-US" sz="6200" dirty="0" smtClean="0">
                <a:solidFill>
                  <a:schemeClr val="tx1"/>
                </a:solidFill>
                <a:latin typeface="Bookman Old Style" pitchFamily="18" charset="0"/>
              </a:rPr>
              <a:t>Pinnacle Studio</a:t>
            </a:r>
            <a:endParaRPr lang="ru-RU" sz="62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l" fontAlgn="base" hangingPunct="0"/>
            <a:r>
              <a:rPr lang="ru-RU" sz="6200" dirty="0" smtClean="0">
                <a:solidFill>
                  <a:schemeClr val="tx1"/>
                </a:solidFill>
                <a:latin typeface="Bookman Old Style" pitchFamily="18" charset="0"/>
              </a:rPr>
              <a:t> </a:t>
            </a:r>
          </a:p>
          <a:p>
            <a:pPr algn="l"/>
            <a:r>
              <a:rPr lang="ru-RU" sz="3600" dirty="0" smtClean="0"/>
              <a:t> </a:t>
            </a:r>
          </a:p>
          <a:p>
            <a:pPr lvl="0" algn="just"/>
            <a:endParaRPr lang="ru-RU" sz="2000" dirty="0" smtClean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576063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Полезный совет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2420888"/>
            <a:ext cx="7416824" cy="3672408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      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Возьмите за правило заранее проверять рабочее состояние аппаратуры, совместимость подготовленных файлов с используемым оборудованием. (Например, презентации с расширением </a:t>
            </a:r>
            <a:r>
              <a:rPr lang="ru-RU" sz="2400" dirty="0" err="1" smtClean="0">
                <a:solidFill>
                  <a:schemeClr val="tx1"/>
                </a:solidFill>
                <a:latin typeface="Bookman Old Style" pitchFamily="18" charset="0"/>
              </a:rPr>
              <a:t>pptx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, созданные в </a:t>
            </a:r>
            <a:r>
              <a:rPr lang="ru-RU" sz="2400" dirty="0" err="1" smtClean="0">
                <a:solidFill>
                  <a:schemeClr val="tx1"/>
                </a:solidFill>
                <a:latin typeface="Bookman Old Style" pitchFamily="18" charset="0"/>
              </a:rPr>
              <a:t>PowerPoint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 2010, могут не открыться на компьютерах, где установлен </a:t>
            </a:r>
            <a:r>
              <a:rPr lang="ru-RU" sz="2400" dirty="0" err="1" smtClean="0">
                <a:solidFill>
                  <a:schemeClr val="tx1"/>
                </a:solidFill>
                <a:latin typeface="Bookman Old Style" pitchFamily="18" charset="0"/>
              </a:rPr>
              <a:t>Microsoft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Bookman Old Style" pitchFamily="18" charset="0"/>
              </a:rPr>
              <a:t>Office</a:t>
            </a:r>
            <a:r>
              <a:rPr lang="ru-RU" sz="2400" dirty="0" smtClean="0">
                <a:solidFill>
                  <a:schemeClr val="tx1"/>
                </a:solidFill>
                <a:latin typeface="Bookman Old Style" pitchFamily="18" charset="0"/>
              </a:rPr>
              <a:t> 2003 или 2007.) Все это поможет избежать неприятных неожиданностей, которые сводят на нет кропотливую работу по подготовке презентации.</a:t>
            </a:r>
          </a:p>
          <a:p>
            <a:pPr lvl="0" algn="just"/>
            <a:endParaRPr lang="ru-RU" sz="2000" dirty="0" smtClean="0"/>
          </a:p>
          <a:p>
            <a:pPr lvl="0" algn="just"/>
            <a:endParaRPr lang="ru-RU" sz="2000" dirty="0" smtClean="0"/>
          </a:p>
          <a:p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1844825"/>
            <a:ext cx="7286676" cy="1008112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Bookman Old Style" pitchFamily="18" charset="0"/>
              </a:rPr>
              <a:t>Использованная литература</a:t>
            </a:r>
            <a:endParaRPr lang="ru-RU" sz="36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780928"/>
            <a:ext cx="7416824" cy="3168352"/>
          </a:xfrm>
        </p:spPr>
        <p:txBody>
          <a:bodyPr>
            <a:normAutofit/>
          </a:bodyPr>
          <a:lstStyle/>
          <a:p>
            <a:pPr algn="just" hangingPunct="0"/>
            <a:endParaRPr lang="ru-RU" sz="20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just" hangingPunct="0"/>
            <a:r>
              <a:rPr lang="ru-RU" sz="2000" dirty="0" smtClean="0">
                <a:solidFill>
                  <a:schemeClr val="tx1"/>
                </a:solidFill>
                <a:latin typeface="Bookman Old Style" pitchFamily="18" charset="0"/>
              </a:rPr>
              <a:t>1. </a:t>
            </a:r>
            <a:r>
              <a:rPr lang="ru-RU" sz="2000" dirty="0" err="1" smtClean="0">
                <a:solidFill>
                  <a:schemeClr val="tx1"/>
                </a:solidFill>
                <a:latin typeface="Bookman Old Style" pitchFamily="18" charset="0"/>
              </a:rPr>
              <a:t>Бодня</a:t>
            </a:r>
            <a:r>
              <a:rPr lang="ru-RU" sz="2000" dirty="0" smtClean="0">
                <a:solidFill>
                  <a:schemeClr val="tx1"/>
                </a:solidFill>
                <a:latin typeface="Bookman Old Style" pitchFamily="18" charset="0"/>
              </a:rPr>
              <a:t> О. В. </a:t>
            </a:r>
            <a:r>
              <a:rPr lang="ru-RU" sz="2000" dirty="0" err="1" smtClean="0">
                <a:solidFill>
                  <a:schemeClr val="tx1"/>
                </a:solidFill>
                <a:latin typeface="Bookman Old Style" pitchFamily="18" charset="0"/>
              </a:rPr>
              <a:t>Мультимедийная</a:t>
            </a:r>
            <a:r>
              <a:rPr lang="ru-RU" sz="2000" dirty="0" smtClean="0">
                <a:solidFill>
                  <a:schemeClr val="tx1"/>
                </a:solidFill>
                <a:latin typeface="Bookman Old Style" pitchFamily="18" charset="0"/>
              </a:rPr>
              <a:t> презентация к уроку. — Х.: Изд. груп­па «Основа», 2011. — 128c.: ил. — (Серия «Ком­пьютер для учителя»)</a:t>
            </a:r>
          </a:p>
          <a:p>
            <a:pPr algn="just" hangingPunct="0"/>
            <a:endParaRPr lang="ru-RU" sz="20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algn="just" hangingPunct="0"/>
            <a:r>
              <a:rPr lang="ru-RU" sz="2000" dirty="0" smtClean="0">
                <a:solidFill>
                  <a:schemeClr val="tx1"/>
                </a:solidFill>
                <a:latin typeface="Bookman Old Style" pitchFamily="18" charset="0"/>
              </a:rPr>
              <a:t>2.</a:t>
            </a:r>
            <a:r>
              <a:rPr lang="ru-RU" sz="2000" u="sng" dirty="0" smtClean="0">
                <a:solidFill>
                  <a:schemeClr val="tx1"/>
                </a:solidFill>
                <a:latin typeface="Bookman Old Style" pitchFamily="18" charset="0"/>
                <a:hlinkClick r:id="rId2"/>
              </a:rPr>
              <a:t>h</a:t>
            </a:r>
            <a:r>
              <a:rPr lang="ru-RU" sz="2000" u="sng" dirty="0" smtClean="0">
                <a:latin typeface="Bookman Old Style" pitchFamily="18" charset="0"/>
                <a:hlinkClick r:id="rId2"/>
              </a:rPr>
              <a:t>ttp://osnovakniga.ru/art/multimedijnaya__prezentatsiya_k_uroku_pravila_sozdaniya_i_tipitchnye_oshibki/</a:t>
            </a:r>
            <a:endParaRPr lang="ru-RU" sz="2000" dirty="0" smtClean="0">
              <a:latin typeface="Bookman Old Style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endParaRPr lang="ru-RU" sz="2000" dirty="0" smtClean="0">
              <a:latin typeface="Bookman Old Style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572</Words>
  <Application>Microsoft Office PowerPoint</Application>
  <PresentationFormat>Экран (4:3)</PresentationFormat>
  <Paragraphs>142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Bookman Old Style</vt:lpstr>
      <vt:lpstr>Calibri</vt:lpstr>
      <vt:lpstr>Wingdings</vt:lpstr>
      <vt:lpstr>Тема Office</vt:lpstr>
      <vt:lpstr>Специальное оформление</vt:lpstr>
      <vt:lpstr> </vt:lpstr>
      <vt:lpstr> Содержание:  </vt:lpstr>
      <vt:lpstr>Мультимедийная презентация</vt:lpstr>
      <vt:lpstr>Основные принципы разработки презентации</vt:lpstr>
      <vt:lpstr>Равноправные предназначения презентации</vt:lpstr>
      <vt:lpstr>Типовые правила подготовки презентации</vt:lpstr>
      <vt:lpstr>Структура и формы представления информации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Ошибки стиля и оформления </vt:lpstr>
      <vt:lpstr>Ошибка1</vt:lpstr>
      <vt:lpstr>Ошибка 2</vt:lpstr>
      <vt:lpstr>Ошибка 3</vt:lpstr>
      <vt:lpstr>Ошибка 4</vt:lpstr>
      <vt:lpstr>Ошибка 5</vt:lpstr>
      <vt:lpstr>Ошибка 6 </vt:lpstr>
      <vt:lpstr>Ошибка 7</vt:lpstr>
      <vt:lpstr>Ошибка 8</vt:lpstr>
      <vt:lpstr>Ошибка 10</vt:lpstr>
      <vt:lpstr>Ошибка 11</vt:lpstr>
      <vt:lpstr>Правила - законы</vt:lpstr>
      <vt:lpstr>Программы - помощники</vt:lpstr>
      <vt:lpstr>Полезный совет</vt:lpstr>
      <vt:lpstr>Использованная литература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777</dc:creator>
  <cp:lastModifiedBy>AMG</cp:lastModifiedBy>
  <cp:revision>22</cp:revision>
  <dcterms:created xsi:type="dcterms:W3CDTF">2011-12-13T19:04:59Z</dcterms:created>
  <dcterms:modified xsi:type="dcterms:W3CDTF">2021-12-02T11:36:50Z</dcterms:modified>
</cp:coreProperties>
</file>